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T Serif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TSerif-bold.fntdata"/><Relationship Id="rId27" Type="http://schemas.openxmlformats.org/officeDocument/2006/relationships/font" Target="fonts/PT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erif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PTSerif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74d8e52e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74d8e52e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74d8e52e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74d8e52e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74d8e52e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74d8e52e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74d8e52e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74d8e52e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74d8e52e7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74d8e52e7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74d8e52e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74d8e52e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74d8e52e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74d8e52e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74d8e52e7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74d8e52e7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74d8e52e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74d8e52e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e92f9aa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de92f9aa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74d8e52e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74d8e52e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74d8e52e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74d8e52e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74d8e52e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74d8e52e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7b1fd5de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7b1fd5de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74d8e52e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74d8e52e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74d8e52e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74d8e52e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914400" rtl="0" algn="just">
              <a:lnSpc>
                <a:spcPct val="9090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74d8e52e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74d8e52e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74d8e52e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74d8e52e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74d8e52e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74d8e52e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74d8e52e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74d8e52e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1105325"/>
            <a:ext cx="8520600" cy="29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  <a:defRPr b="1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>
  <p:cSld name="CAPTION_ONLY">
    <p:bg>
      <p:bgPr>
        <a:solidFill>
          <a:srgbClr val="86B6C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>
            <p:ph idx="2" type="pic"/>
          </p:nvPr>
        </p:nvSpPr>
        <p:spPr>
          <a:xfrm>
            <a:off x="10050" y="-100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erif"/>
              <a:buNone/>
              <a:defRPr b="1" i="1" sz="12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verticaal met bijschrift">
  <p:cSld name="CAPTION_ONLY_1">
    <p:bg>
      <p:bgPr>
        <a:solidFill>
          <a:srgbClr val="86B6C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>
            <p:ph idx="2" type="pic"/>
          </p:nvPr>
        </p:nvSpPr>
        <p:spPr>
          <a:xfrm>
            <a:off x="4587125" y="-10050"/>
            <a:ext cx="4566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erif"/>
              <a:buNone/>
              <a:defRPr b="1" i="1" sz="12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jfer">
  <p:cSld name="BIG_NUMBER">
    <p:bg>
      <p:bgPr>
        <a:solidFill>
          <a:srgbClr val="86B6C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Open Sans"/>
              <a:buNone/>
              <a:defRPr b="1" sz="1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 type="blank">
  <p:cSld name="BLANK">
    <p:bg>
      <p:bgPr>
        <a:solidFill>
          <a:srgbClr val="86B6C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3" name="Google Shape;53;p1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verticaal">
  <p:cSld name="BLANK_2">
    <p:bg>
      <p:bgPr>
        <a:solidFill>
          <a:srgbClr val="86B6C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6" name="Google Shape;56;p1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BLANK_1">
    <p:bg>
      <p:bgPr>
        <a:solidFill>
          <a:srgbClr val="86B6C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" type="secHead">
  <p:cSld name="SECTION_HEADER">
    <p:bg>
      <p:bgPr>
        <a:solidFill>
          <a:srgbClr val="137E98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34500" y="874200"/>
            <a:ext cx="7275000" cy="20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spreek (en presenteer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e-opdracht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e / Leg uit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llenspel">
  <p:cSld name="SECTION_HEADER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llingen">
  <p:cSld name="SECTION_HEADER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lling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T Serif"/>
              <a:buNone/>
              <a:defRPr i="1" sz="36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137E98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86B6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b="1"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erif"/>
              <a:buNone/>
              <a:defRPr sz="21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86B6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b="1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erif"/>
              <a:buChar char="●"/>
              <a:defRPr sz="1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ctrTitle"/>
          </p:nvPr>
        </p:nvSpPr>
        <p:spPr>
          <a:xfrm>
            <a:off x="311700" y="1105325"/>
            <a:ext cx="8520600" cy="29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</a:t>
            </a:r>
            <a:r>
              <a:rPr lang="nl"/>
              <a:t>fwisseling en </a:t>
            </a:r>
            <a:br>
              <a:rPr lang="nl"/>
            </a:br>
            <a:r>
              <a:rPr lang="nl"/>
              <a:t>autonomie in jobs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Doe-opdracht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idx="4294967295"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"/>
              <a:t>Stelling…</a:t>
            </a:r>
            <a:endParaRPr b="0"/>
          </a:p>
        </p:txBody>
      </p:sp>
      <p:pic>
        <p:nvPicPr>
          <p:cNvPr id="118" name="Google Shape;118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10050" y="-10050"/>
            <a:ext cx="9144003" cy="5143501"/>
          </a:xfrm>
          <a:prstGeom prst="rect">
            <a:avLst/>
          </a:prstGeom>
        </p:spPr>
      </p:pic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Foto door Kampus Production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Foto door Tima Miroshnichenko</a:t>
            </a:r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12506" l="0" r="0" t="12514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110" l="0" r="0" t="6615"/>
          <a:stretch/>
        </p:blipFill>
        <p:spPr>
          <a:xfrm>
            <a:off x="10050" y="-10050"/>
            <a:ext cx="9144003" cy="5143502"/>
          </a:xfrm>
          <a:prstGeom prst="rect">
            <a:avLst/>
          </a:prstGeom>
        </p:spPr>
      </p:pic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311700" y="4230575"/>
            <a:ext cx="8489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Foto door Christina Morillo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810" l="0" r="0" t="12794"/>
          <a:stretch/>
        </p:blipFill>
        <p:spPr>
          <a:xfrm>
            <a:off x="10050" y="-10050"/>
            <a:ext cx="9144003" cy="5143501"/>
          </a:xfrm>
          <a:prstGeom prst="rect">
            <a:avLst/>
          </a:prstGeom>
        </p:spPr>
      </p:pic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Foto door Maurício Mascaro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059" l="0" r="0" t="11545"/>
          <a:stretch/>
        </p:blipFill>
        <p:spPr>
          <a:xfrm>
            <a:off x="10050" y="-10050"/>
            <a:ext cx="9144003" cy="5143501"/>
          </a:xfrm>
          <a:prstGeom prst="rect">
            <a:avLst/>
          </a:prstGeom>
        </p:spPr>
      </p:pic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Foto door cottonbro studio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Vragenlijst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model van Karasek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Waarover gaat het?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model van Karasek: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resultaten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Afsluiter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2635650" y="423575"/>
            <a:ext cx="38727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Afwisseling</a:t>
            </a:r>
            <a:endParaRPr b="1"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autonomie</a:t>
            </a:r>
            <a:endParaRPr b="1"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1953200" y="2514600"/>
            <a:ext cx="523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impact op …</a:t>
            </a:r>
            <a:endParaRPr i="1" sz="2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" name="Google Shape;75;p19"/>
          <p:cNvSpPr txBox="1"/>
          <p:nvPr/>
        </p:nvSpPr>
        <p:spPr>
          <a:xfrm>
            <a:off x="1953200" y="3574150"/>
            <a:ext cx="20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werkstress</a:t>
            </a:r>
            <a:endParaRPr sz="2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" name="Google Shape;76;p19"/>
          <p:cNvSpPr txBox="1"/>
          <p:nvPr/>
        </p:nvSpPr>
        <p:spPr>
          <a:xfrm>
            <a:off x="3553350" y="4128250"/>
            <a:ext cx="20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leerkansen</a:t>
            </a:r>
            <a:endParaRPr sz="2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7" name="Google Shape;77;p19"/>
          <p:cNvSpPr txBox="1"/>
          <p:nvPr/>
        </p:nvSpPr>
        <p:spPr>
          <a:xfrm>
            <a:off x="5153500" y="3574150"/>
            <a:ext cx="20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motivatie</a:t>
            </a:r>
            <a:endParaRPr sz="2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Introductie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"/>
              <a:t>Door meer afwisselen en autonomie in te bouwen voor de medewerkers wordt de organisatie van het werk te moeilijk.</a:t>
            </a:r>
            <a:endParaRPr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"/>
              <a:t>Meer autonomie is ook meer verantwoordelijkheid.</a:t>
            </a:r>
            <a:endParaRPr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"/>
              <a:t>Sommige mensen willen geen afwisseling in het werk.</a:t>
            </a:r>
            <a:endParaRPr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"/>
              <a:t>Autonomie wordt teruggedrongen door de digitalisering.</a:t>
            </a:r>
            <a:endParaRPr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"/>
              <a:t>Jobs met weinig taakvariatie </a:t>
            </a:r>
            <a:br>
              <a:rPr b="0" lang="nl"/>
            </a:br>
            <a:r>
              <a:rPr b="0" lang="nl"/>
              <a:t>zullen verdwijnen.</a:t>
            </a:r>
            <a:endParaRPr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RV – Zelf training geven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A74846"/>
      </a:accent1>
      <a:accent2>
        <a:srgbClr val="137E98"/>
      </a:accent2>
      <a:accent3>
        <a:srgbClr val="86B6C1"/>
      </a:accent3>
      <a:accent4>
        <a:srgbClr val="D09350"/>
      </a:accent4>
      <a:accent5>
        <a:srgbClr val="6E8A5B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